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2"/>
  </p:notesMasterIdLst>
  <p:handoutMasterIdLst>
    <p:handoutMasterId r:id="rId43"/>
  </p:handoutMasterIdLst>
  <p:sldIdLst>
    <p:sldId id="264" r:id="rId2"/>
    <p:sldId id="305" r:id="rId3"/>
    <p:sldId id="310" r:id="rId4"/>
    <p:sldId id="294" r:id="rId5"/>
    <p:sldId id="295" r:id="rId6"/>
    <p:sldId id="314" r:id="rId7"/>
    <p:sldId id="296" r:id="rId8"/>
    <p:sldId id="297" r:id="rId9"/>
    <p:sldId id="306" r:id="rId10"/>
    <p:sldId id="315" r:id="rId11"/>
    <p:sldId id="307" r:id="rId12"/>
    <p:sldId id="321" r:id="rId13"/>
    <p:sldId id="308" r:id="rId14"/>
    <p:sldId id="309" r:id="rId15"/>
    <p:sldId id="311" r:id="rId16"/>
    <p:sldId id="312" r:id="rId17"/>
    <p:sldId id="267" r:id="rId18"/>
    <p:sldId id="274" r:id="rId19"/>
    <p:sldId id="316" r:id="rId20"/>
    <p:sldId id="276" r:id="rId21"/>
    <p:sldId id="277" r:id="rId22"/>
    <p:sldId id="278" r:id="rId23"/>
    <p:sldId id="279" r:id="rId24"/>
    <p:sldId id="280" r:id="rId25"/>
    <p:sldId id="317" r:id="rId26"/>
    <p:sldId id="318" r:id="rId27"/>
    <p:sldId id="281" r:id="rId28"/>
    <p:sldId id="292" r:id="rId29"/>
    <p:sldId id="288" r:id="rId30"/>
    <p:sldId id="289" r:id="rId31"/>
    <p:sldId id="293" r:id="rId32"/>
    <p:sldId id="299" r:id="rId33"/>
    <p:sldId id="303" r:id="rId34"/>
    <p:sldId id="304" r:id="rId35"/>
    <p:sldId id="302" r:id="rId36"/>
    <p:sldId id="301" r:id="rId37"/>
    <p:sldId id="300" r:id="rId38"/>
    <p:sldId id="291" r:id="rId39"/>
    <p:sldId id="283" r:id="rId40"/>
    <p:sldId id="320" r:id="rId41"/>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8" autoAdjust="0"/>
    <p:restoredTop sz="94590" autoAdjust="0"/>
  </p:normalViewPr>
  <p:slideViewPr>
    <p:cSldViewPr>
      <p:cViewPr varScale="1">
        <p:scale>
          <a:sx n="71" d="100"/>
          <a:sy n="71" d="100"/>
        </p:scale>
        <p:origin x="-132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296785EE-A613-450A-80EB-2D93E2E2CCEF}" type="slidenum">
              <a:rPr lang="fr-FR"/>
              <a:pPr>
                <a:defRPr/>
              </a:pPr>
              <a:t>‹N°›</a:t>
            </a:fld>
            <a:endParaRPr lang="fr-FR"/>
          </a:p>
        </p:txBody>
      </p:sp>
    </p:spTree>
    <p:extLst>
      <p:ext uri="{BB962C8B-B14F-4D97-AF65-F5344CB8AC3E}">
        <p14:creationId xmlns:p14="http://schemas.microsoft.com/office/powerpoint/2010/main" val="908477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5604"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27CEE7E7-BC92-4BBE-8C05-46D473984F35}" type="slidenum">
              <a:rPr lang="fr-FR"/>
              <a:pPr>
                <a:defRPr/>
              </a:pPr>
              <a:t>‹N°›</a:t>
            </a:fld>
            <a:endParaRPr lang="fr-FR"/>
          </a:p>
        </p:txBody>
      </p:sp>
    </p:spTree>
    <p:extLst>
      <p:ext uri="{BB962C8B-B14F-4D97-AF65-F5344CB8AC3E}">
        <p14:creationId xmlns:p14="http://schemas.microsoft.com/office/powerpoint/2010/main" val="242174421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39BBC8FB-0C74-475A-92BC-2A100B393CB8}" type="slidenum">
              <a:rPr lang="en-GB" altLang="fr-FR" smtClean="0"/>
              <a:pPr eaLnBrk="1" hangingPunct="1">
                <a:spcBef>
                  <a:spcPct val="0"/>
                </a:spcBef>
              </a:pPr>
              <a:t>28</a:t>
            </a:fld>
            <a:endParaRPr lang="en-GB" altLang="fr-FR" smtClean="0"/>
          </a:p>
        </p:txBody>
      </p:sp>
      <p:sp>
        <p:nvSpPr>
          <p:cNvPr id="46083"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46084"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F5098CA1-F952-41A1-B37C-4DF154B228CE}" type="slidenum">
              <a:rPr lang="en-GB" altLang="fr-FR" smtClean="0"/>
              <a:pPr eaLnBrk="1" hangingPunct="1">
                <a:spcBef>
                  <a:spcPct val="0"/>
                </a:spcBef>
              </a:pPr>
              <a:t>29</a:t>
            </a:fld>
            <a:endParaRPr lang="en-GB" altLang="fr-FR" smtClean="0"/>
          </a:p>
        </p:txBody>
      </p:sp>
      <p:sp>
        <p:nvSpPr>
          <p:cNvPr id="45059"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45060"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432177C4-C654-4285-BAC9-D0445E4253D3}" type="slidenum">
              <a:rPr lang="en-GB" altLang="fr-FR" smtClean="0"/>
              <a:pPr eaLnBrk="1" hangingPunct="1">
                <a:spcBef>
                  <a:spcPct val="0"/>
                </a:spcBef>
              </a:pPr>
              <a:t>38</a:t>
            </a:fld>
            <a:endParaRPr lang="en-GB" altLang="fr-FR" smtClean="0"/>
          </a:p>
        </p:txBody>
      </p:sp>
      <p:sp>
        <p:nvSpPr>
          <p:cNvPr id="47107"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47108"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193809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15005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546827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2461867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2DCE52D0-53D5-472E-9DFD-1EB3806A0667}" type="slidenum">
              <a:rPr lang="fr-FR" sz="1200" smtClean="0"/>
              <a:pPr>
                <a:spcBef>
                  <a:spcPct val="50000"/>
                </a:spcBef>
                <a:defRPr/>
              </a:pPr>
              <a:t>‹N°›</a:t>
            </a:fld>
            <a:endParaRPr lang="fr-FR" dirty="0" smtClean="0">
              <a:latin typeface="Times New Roman" pitchFamily="18" charset="0"/>
            </a:endParaRPr>
          </a:p>
        </p:txBody>
      </p:sp>
      <p:sp>
        <p:nvSpPr>
          <p:cNvPr id="1028" name="Rectangle 5"/>
          <p:cNvSpPr>
            <a:spLocks noGrp="1" noChangeArrowheads="1"/>
          </p:cNvSpPr>
          <p:nvPr>
            <p:ph type="title"/>
          </p:nvPr>
        </p:nvSpPr>
        <p:spPr bwMode="auto">
          <a:xfrm>
            <a:off x="1187450" y="1968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dirty="0" smtClean="0"/>
              <a:t>Cliquez pour modifier le style du titre du masque</a:t>
            </a:r>
          </a:p>
        </p:txBody>
      </p:sp>
      <p:sp>
        <p:nvSpPr>
          <p:cNvPr id="1029" name="Rectangle 6"/>
          <p:cNvSpPr>
            <a:spLocks noGrp="1" noChangeArrowheads="1"/>
          </p:cNvSpPr>
          <p:nvPr>
            <p:ph type="body" idx="1"/>
          </p:nvPr>
        </p:nvSpPr>
        <p:spPr bwMode="auto">
          <a:xfrm>
            <a:off x="395536" y="1628800"/>
            <a:ext cx="856431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2" name="Picture 8" descr="cartevisi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65" r:id="rId4"/>
  </p:sldLayoutIdLst>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fr-FR" altLang="fr-FR" dirty="0" smtClean="0"/>
              <a:t>Test </a:t>
            </a:r>
            <a:r>
              <a:rPr lang="fr-FR" altLang="fr-FR" dirty="0" err="1" smtClean="0"/>
              <a:t>Driven</a:t>
            </a:r>
            <a:r>
              <a:rPr lang="fr-FR" altLang="fr-FR" dirty="0" smtClean="0"/>
              <a:t> </a:t>
            </a:r>
            <a:r>
              <a:rPr lang="fr-FR" altLang="fr-FR" dirty="0" err="1" smtClean="0"/>
              <a:t>Development</a:t>
            </a:r>
            <a:endParaRPr lang="fr-FR" altLang="fr-FR" dirty="0" smtClean="0"/>
          </a:p>
        </p:txBody>
      </p:sp>
      <p:sp>
        <p:nvSpPr>
          <p:cNvPr id="2051" name="Rectangle 5"/>
          <p:cNvSpPr>
            <a:spLocks noGrp="1" noChangeArrowheads="1"/>
          </p:cNvSpPr>
          <p:nvPr>
            <p:ph type="subTitle" idx="1"/>
          </p:nvPr>
        </p:nvSpPr>
        <p:spPr/>
        <p:txBody>
          <a:bodyPr/>
          <a:lstStyle/>
          <a:p>
            <a:pPr eaLnBrk="1" hangingPunct="1"/>
            <a:endParaRPr lang="fr-FR" altLang="fr-FR" dirty="0" smtClean="0"/>
          </a:p>
          <a:p>
            <a:pPr eaLnBrk="1" hangingPunct="1"/>
            <a:r>
              <a:rPr lang="fr-FR" altLang="fr-FR" dirty="0" smtClean="0"/>
              <a:t>Introduction</a:t>
            </a:r>
          </a:p>
        </p:txBody>
      </p:sp>
      <p:pic>
        <p:nvPicPr>
          <p:cNvPr id="32770" name="Picture 2" descr="http://www.davidarno.org/wp-content/uploads/2007/10/logo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412776"/>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7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9716" y="-120796"/>
            <a:ext cx="7770756" cy="1289892"/>
          </a:xfrm>
        </p:spPr>
        <p:txBody>
          <a:bodyPr/>
          <a:lstStyle/>
          <a:p>
            <a:r>
              <a:rPr lang="fr-FR" dirty="0" smtClean="0"/>
              <a:t>Qu'on est prêt à travailler 24h</a:t>
            </a:r>
            <a:endParaRPr lang="fr-FR" dirty="0"/>
          </a:p>
        </p:txBody>
      </p:sp>
      <p:pic>
        <p:nvPicPr>
          <p:cNvPr id="24578" name="Picture 2" descr="http://assets.nydailynews.com/polopoly_fs/1.1773327!/img/httpImage/image.jpg_gen/derivatives/article_970/vuecover050414-5-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 y="836712"/>
            <a:ext cx="9204742"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0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0756" cy="764704"/>
          </a:xfrm>
        </p:spPr>
        <p:txBody>
          <a:bodyPr/>
          <a:lstStyle/>
          <a:p>
            <a:r>
              <a:rPr lang="fr-FR" dirty="0" smtClean="0"/>
              <a:t>Sans stress</a:t>
            </a:r>
            <a:endParaRPr lang="fr-FR" dirty="0"/>
          </a:p>
        </p:txBody>
      </p:sp>
      <p:pic>
        <p:nvPicPr>
          <p:cNvPr id="1026" name="Picture 2" descr="http://d12vb6dvkz909q.cloudfront.net/uploads/galleries/16517/die-har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224223"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2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16632"/>
            <a:ext cx="7770756" cy="1289892"/>
          </a:xfrm>
        </p:spPr>
        <p:txBody>
          <a:bodyPr/>
          <a:lstStyle/>
          <a:p>
            <a:r>
              <a:rPr lang="fr-FR" dirty="0" smtClean="0"/>
              <a:t>L’équipement nécessaire</a:t>
            </a:r>
            <a:endParaRPr lang="fr-FR" dirty="0"/>
          </a:p>
        </p:txBody>
      </p:sp>
      <p:pic>
        <p:nvPicPr>
          <p:cNvPr id="25602" name="Picture 2" descr="http://img0.gtsstatic.com/wallpapers/edbb2ee2125de231a8f4e1d46dbe3dd3_larg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14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6025"/>
            <a:ext cx="7770756" cy="1118719"/>
          </a:xfrm>
        </p:spPr>
        <p:txBody>
          <a:bodyPr/>
          <a:lstStyle/>
          <a:p>
            <a:r>
              <a:rPr lang="fr-FR" dirty="0" smtClean="0"/>
              <a:t>Et qu’il fait mauvais dehors</a:t>
            </a:r>
            <a:endParaRPr lang="fr-FR" dirty="0"/>
          </a:p>
        </p:txBody>
      </p:sp>
      <p:pic>
        <p:nvPicPr>
          <p:cNvPr id="26626" name="Picture 2" descr="http://www.destination-poudreuse.com/images_sejour/9/Niseko_sk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7471"/>
            <a:ext cx="9144000" cy="600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87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1934205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7650" name="Picture 2" descr="https://jeembee.files.wordpress.com/2011/11/img_0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6" y="0"/>
            <a:ext cx="9217756" cy="670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9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71758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260648"/>
            <a:ext cx="7772400" cy="1143000"/>
          </a:xfrm>
        </p:spPr>
        <p:txBody>
          <a:bodyPr/>
          <a:lstStyle/>
          <a:p>
            <a:r>
              <a:rPr lang="fr-FR" dirty="0" smtClean="0"/>
              <a:t>C'est quoi TDD ?</a:t>
            </a:r>
            <a:endParaRPr lang="fr-FR" dirty="0"/>
          </a:p>
        </p:txBody>
      </p:sp>
      <p:sp>
        <p:nvSpPr>
          <p:cNvPr id="3" name="Espace réservé du contenu 2"/>
          <p:cNvSpPr>
            <a:spLocks noGrp="1"/>
          </p:cNvSpPr>
          <p:nvPr>
            <p:ph sz="quarter" idx="1"/>
          </p:nvPr>
        </p:nvSpPr>
        <p:spPr>
          <a:xfrm>
            <a:off x="467544" y="1412776"/>
            <a:ext cx="8579296" cy="4937760"/>
          </a:xfrm>
        </p:spPr>
        <p:txBody>
          <a:bodyPr>
            <a:normAutofit/>
          </a:bodyPr>
          <a:lstStyle/>
          <a:p>
            <a:r>
              <a:rPr lang="fr-FR" sz="3600" dirty="0"/>
              <a:t>"Test </a:t>
            </a:r>
            <a:r>
              <a:rPr lang="fr-FR" sz="3600" dirty="0" err="1"/>
              <a:t>Driven</a:t>
            </a:r>
            <a:r>
              <a:rPr lang="fr-FR" sz="3600" dirty="0"/>
              <a:t> </a:t>
            </a:r>
            <a:r>
              <a:rPr lang="fr-FR" sz="3600" dirty="0" err="1"/>
              <a:t>Development</a:t>
            </a:r>
            <a:r>
              <a:rPr lang="fr-FR" sz="3600" dirty="0" smtClean="0"/>
              <a:t>"</a:t>
            </a:r>
            <a:endParaRPr lang="fr-FR" sz="3600" dirty="0"/>
          </a:p>
          <a:p>
            <a:pPr marL="0" indent="0">
              <a:buNone/>
            </a:pPr>
            <a:r>
              <a:rPr lang="fr-FR" sz="3600" dirty="0"/>
              <a:t>= </a:t>
            </a:r>
            <a:r>
              <a:rPr lang="fr-FR" sz="3600" b="1" dirty="0"/>
              <a:t>"Développement piloté par les tests"</a:t>
            </a:r>
            <a:r>
              <a:rPr lang="fr-FR" sz="3600" dirty="0" smtClean="0"/>
              <a:t/>
            </a:r>
            <a:br>
              <a:rPr lang="fr-FR" sz="3600" dirty="0" smtClean="0"/>
            </a:br>
            <a:endParaRPr lang="fr-FR" sz="3600" dirty="0" smtClean="0"/>
          </a:p>
          <a:p>
            <a:pPr marL="0" indent="0" algn="ctr">
              <a:buNone/>
            </a:pPr>
            <a:r>
              <a:rPr lang="fr-FR" sz="3600" dirty="0" smtClean="0">
                <a:sym typeface="Wingdings" pitchFamily="2" charset="2"/>
              </a:rPr>
              <a:t> </a:t>
            </a:r>
            <a:r>
              <a:rPr lang="fr-FR" sz="3600" dirty="0" smtClean="0"/>
              <a:t>Ecrire le code de test</a:t>
            </a:r>
          </a:p>
          <a:p>
            <a:pPr marL="0" indent="0" algn="ctr">
              <a:buNone/>
            </a:pPr>
            <a:r>
              <a:rPr lang="fr-FR" sz="3600" dirty="0" smtClean="0"/>
              <a:t>avant le code de production</a:t>
            </a:r>
          </a:p>
          <a:p>
            <a:pPr marL="0" indent="0" algn="ctr">
              <a:buNone/>
            </a:pPr>
            <a:endParaRPr lang="fr-FR" sz="3600" dirty="0" smtClean="0"/>
          </a:p>
          <a:p>
            <a:pPr marL="0" indent="0" algn="ctr">
              <a:buNone/>
            </a:pPr>
            <a:r>
              <a:rPr lang="fr-FR" sz="3600" b="1" dirty="0" smtClean="0">
                <a:solidFill>
                  <a:srgbClr val="00B050"/>
                </a:solidFill>
              </a:rPr>
              <a:t>Mais pas que …</a:t>
            </a:r>
            <a:endParaRPr lang="fr-FR" sz="3600" b="1" dirty="0">
              <a:solidFill>
                <a:srgbClr val="00B050"/>
              </a:solidFill>
            </a:endParaRPr>
          </a:p>
        </p:txBody>
      </p:sp>
    </p:spTree>
    <p:extLst>
      <p:ext uri="{BB962C8B-B14F-4D97-AF65-F5344CB8AC3E}">
        <p14:creationId xmlns:p14="http://schemas.microsoft.com/office/powerpoint/2010/main" val="295442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31746" name="Picture 2" descr="http://profgra.org/lycee/img/geek_and_poke/development_driven_tes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79848"/>
            <a:ext cx="5976664"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26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73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p:txBody>
          <a:bodyPr/>
          <a:lstStyle/>
          <a:p>
            <a:r>
              <a:rPr lang="fr-FR" b="1" dirty="0" smtClean="0"/>
              <a:t>Code</a:t>
            </a:r>
            <a:r>
              <a:rPr lang="fr-FR" dirty="0" smtClean="0"/>
              <a:t> puis tests</a:t>
            </a:r>
          </a:p>
        </p:txBody>
      </p:sp>
      <p:pic>
        <p:nvPicPr>
          <p:cNvPr id="2050" name="Picture 2" descr="http://images.jbrains.ca/theory_of_bdd/code_then_test_l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196752"/>
            <a:ext cx="3502787" cy="1663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jbrains.ca/theory_of_bdd/test_then_code_then_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8" y="3158890"/>
            <a:ext cx="3502786" cy="10508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jbrains.ca/theory_of_bdd/test_first_programming_lo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4261830"/>
            <a:ext cx="3502788" cy="190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5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332656"/>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902893" cy="4114800"/>
          </a:xfrm>
        </p:spPr>
        <p:txBody>
          <a:bodyPr/>
          <a:lstStyle/>
          <a:p>
            <a:r>
              <a:rPr lang="fr-FR" b="1" dirty="0" smtClean="0"/>
              <a:t>Design</a:t>
            </a:r>
            <a:r>
              <a:rPr lang="fr-FR" dirty="0" smtClean="0"/>
              <a:t> puis Tests-Code</a:t>
            </a:r>
            <a:endParaRPr lang="fr-FR" dirty="0"/>
          </a:p>
        </p:txBody>
      </p:sp>
      <p:pic>
        <p:nvPicPr>
          <p:cNvPr id="3076" name="Picture 4" descr="http://images.jbrains.ca/theory_of_bdd/design_then_do_tfp_then_do_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3" y="1196752"/>
            <a:ext cx="3317503" cy="17727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s.jbrains.ca/theory_of_bdd/do_tfp_then_design_then_do_tf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914229"/>
            <a:ext cx="3317504" cy="12959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mages.jbrains.ca/theory_of_bdd/test_driven_development_lo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243241"/>
            <a:ext cx="3317504" cy="196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82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463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a:t>
            </a:r>
            <a:r>
              <a:rPr lang="fr-FR" dirty="0" smtClean="0"/>
              <a:t>le TDD ?</a:t>
            </a:r>
            <a:endParaRPr lang="fr-FR" dirty="0"/>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600" dirty="0" smtClean="0"/>
              <a:t>Aide à la </a:t>
            </a:r>
            <a:r>
              <a:rPr lang="fr-FR" sz="3600" b="1" dirty="0" smtClean="0"/>
              <a:t>conception</a:t>
            </a:r>
            <a:r>
              <a:rPr lang="fr-FR" sz="3600" dirty="0" smtClean="0"/>
              <a:t/>
            </a:r>
            <a:br>
              <a:rPr lang="fr-FR" sz="3600" dirty="0" smtClean="0"/>
            </a:br>
            <a:endParaRPr lang="fr-FR" sz="2800" dirty="0">
              <a:sym typeface="Wingdings" pitchFamily="2" charset="2"/>
            </a:endParaRPr>
          </a:p>
          <a:p>
            <a:pPr lvl="1"/>
            <a:r>
              <a:rPr lang="fr-FR" sz="2800" dirty="0" smtClean="0">
                <a:solidFill>
                  <a:srgbClr val="00B050"/>
                </a:solidFill>
                <a:sym typeface="Wingdings" pitchFamily="2" charset="2"/>
              </a:rPr>
              <a:t>Se soucier d'abord de l'</a:t>
            </a:r>
            <a:r>
              <a:rPr lang="fr-FR" sz="2800" b="1" dirty="0" smtClean="0">
                <a:solidFill>
                  <a:srgbClr val="00B050"/>
                </a:solidFill>
                <a:sym typeface="Wingdings" pitchFamily="2" charset="2"/>
              </a:rPr>
              <a:t>usage</a:t>
            </a:r>
            <a:r>
              <a:rPr lang="fr-FR" sz="2800" dirty="0" smtClean="0">
                <a:solidFill>
                  <a:srgbClr val="00B050"/>
                </a:solidFill>
                <a:sym typeface="Wingdings" pitchFamily="2" charset="2"/>
              </a:rPr>
              <a:t> de notre classe</a:t>
            </a:r>
          </a:p>
          <a:p>
            <a:pPr marL="822960" lvl="3" indent="0">
              <a:buNone/>
            </a:pPr>
            <a:r>
              <a:rPr lang="fr-FR" sz="2400" dirty="0" smtClean="0">
                <a:sym typeface="Wingdings" pitchFamily="2" charset="2"/>
              </a:rPr>
              <a:t>Nous allons passer du temps à utiliser notre classe :</a:t>
            </a:r>
            <a:br>
              <a:rPr lang="fr-FR" sz="2400" dirty="0" smtClean="0">
                <a:sym typeface="Wingdings" pitchFamily="2" charset="2"/>
              </a:rPr>
            </a:br>
            <a:r>
              <a:rPr lang="fr-FR" sz="2400" dirty="0">
                <a:sym typeface="Wingdings" pitchFamily="2" charset="2"/>
              </a:rPr>
              <a:t> priorité à </a:t>
            </a:r>
            <a:r>
              <a:rPr lang="fr-FR" sz="2400" b="1" dirty="0">
                <a:sym typeface="Wingdings" pitchFamily="2" charset="2"/>
              </a:rPr>
              <a:t>l'architecture et à la conception </a:t>
            </a:r>
            <a:r>
              <a:rPr lang="fr-FR" sz="2400" b="1" dirty="0" smtClean="0">
                <a:sym typeface="Wingdings" pitchFamily="2" charset="2"/>
              </a:rPr>
              <a:t/>
            </a:r>
            <a:br>
              <a:rPr lang="fr-FR" sz="2400" b="1" dirty="0" smtClean="0">
                <a:sym typeface="Wingdings" pitchFamily="2" charset="2"/>
              </a:rPr>
            </a:br>
            <a:r>
              <a:rPr lang="fr-FR" sz="2400" dirty="0" smtClean="0">
                <a:sym typeface="Wingdings" pitchFamily="2" charset="2"/>
              </a:rPr>
              <a:t> priorité aux nommages et signatures</a:t>
            </a:r>
            <a:endParaRPr lang="fr-FR" sz="2400" b="1" dirty="0" smtClean="0">
              <a:sym typeface="Wingdings" pitchFamily="2" charset="2"/>
            </a:endParaRPr>
          </a:p>
          <a:p>
            <a:pPr marL="822960" lvl="3" indent="0">
              <a:buNone/>
            </a:pPr>
            <a:endParaRPr lang="fr-FR" b="1" dirty="0" smtClean="0">
              <a:sym typeface="Wingdings" pitchFamily="2" charset="2"/>
            </a:endParaRPr>
          </a:p>
          <a:p>
            <a:pPr lvl="1"/>
            <a:r>
              <a:rPr lang="fr-FR" sz="2800" dirty="0" smtClean="0">
                <a:solidFill>
                  <a:srgbClr val="00B050"/>
                </a:solidFill>
                <a:sym typeface="Wingdings" pitchFamily="2" charset="2"/>
              </a:rPr>
              <a:t>Se soucier ensuite du </a:t>
            </a:r>
            <a:r>
              <a:rPr lang="fr-FR" sz="2800" b="1" dirty="0" smtClean="0">
                <a:solidFill>
                  <a:srgbClr val="00B050"/>
                </a:solidFill>
                <a:sym typeface="Wingdings" pitchFamily="2" charset="2"/>
              </a:rPr>
              <a:t>résultat</a:t>
            </a:r>
            <a:r>
              <a:rPr lang="fr-FR" sz="2800" dirty="0" smtClean="0">
                <a:solidFill>
                  <a:srgbClr val="00B050"/>
                </a:solidFill>
                <a:sym typeface="Wingdings" pitchFamily="2" charset="2"/>
              </a:rPr>
              <a:t> à produire</a:t>
            </a:r>
            <a:endParaRPr lang="fr-FR" sz="2800" dirty="0">
              <a:solidFill>
                <a:srgbClr val="00B050"/>
              </a:solidFill>
              <a:sym typeface="Wingdings" pitchFamily="2" charset="2"/>
            </a:endParaRPr>
          </a:p>
          <a:p>
            <a:pPr marL="822960" lvl="3" indent="0">
              <a:buNone/>
            </a:pPr>
            <a:r>
              <a:rPr lang="fr-FR" sz="2400" dirty="0" smtClean="0">
                <a:sym typeface="Wingdings" pitchFamily="2" charset="2"/>
              </a:rPr>
              <a:t>Ne pas se soucier de l'implémentation</a:t>
            </a:r>
          </a:p>
          <a:p>
            <a:pPr marL="274320" lvl="1" indent="0">
              <a:buNone/>
            </a:pPr>
            <a:endParaRPr lang="fr-FR" dirty="0" smtClean="0">
              <a:sym typeface="Wingdings" pitchFamily="2" charset="2"/>
            </a:endParaRPr>
          </a:p>
          <a:p>
            <a:pPr marL="0" indent="0" algn="ctr">
              <a:buNone/>
            </a:pPr>
            <a:r>
              <a:rPr lang="fr-FR" sz="2800" b="1" dirty="0" smtClean="0">
                <a:sym typeface="Wingdings" pitchFamily="2" charset="2"/>
              </a:rPr>
              <a:t> Approche "de l'extérieur vers l'intérieur"</a:t>
            </a:r>
            <a:endParaRPr lang="fr-FR" sz="2800" b="1" dirty="0"/>
          </a:p>
        </p:txBody>
      </p:sp>
    </p:spTree>
    <p:extLst>
      <p:ext uri="{BB962C8B-B14F-4D97-AF65-F5344CB8AC3E}">
        <p14:creationId xmlns:p14="http://schemas.microsoft.com/office/powerpoint/2010/main" val="447811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Le cycle RGR</a:t>
            </a:r>
            <a:endParaRPr lang="fr-FR"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980728"/>
            <a:ext cx="5368652" cy="561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744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a:t>
            </a:r>
            <a:r>
              <a:rPr lang="fr-FR" dirty="0" smtClean="0"/>
              <a:t>le TDD?</a:t>
            </a:r>
            <a:endParaRPr lang="fr-FR" dirty="0"/>
          </a:p>
        </p:txBody>
      </p:sp>
      <p:sp>
        <p:nvSpPr>
          <p:cNvPr id="3" name="Espace réservé du contenu 2"/>
          <p:cNvSpPr>
            <a:spLocks noGrp="1"/>
          </p:cNvSpPr>
          <p:nvPr>
            <p:ph sz="quarter" idx="1"/>
          </p:nvPr>
        </p:nvSpPr>
        <p:spPr>
          <a:xfrm>
            <a:off x="467544" y="1700808"/>
            <a:ext cx="8435280" cy="3888432"/>
          </a:xfrm>
        </p:spPr>
        <p:txBody>
          <a:bodyPr>
            <a:normAutofit/>
          </a:bodyPr>
          <a:lstStyle/>
          <a:p>
            <a:r>
              <a:rPr lang="fr-FR" sz="3600" dirty="0" smtClean="0"/>
              <a:t>Permettre des </a:t>
            </a:r>
            <a:r>
              <a:rPr lang="fr-FR" sz="3600" b="1" dirty="0" smtClean="0"/>
              <a:t>changements courageux</a:t>
            </a:r>
            <a:r>
              <a:rPr lang="fr-FR" sz="3600" dirty="0" smtClean="0"/>
              <a:t/>
            </a:r>
            <a:br>
              <a:rPr lang="fr-FR" sz="3600" dirty="0" smtClean="0"/>
            </a:br>
            <a:r>
              <a:rPr lang="fr-FR" sz="3600" dirty="0" smtClean="0">
                <a:sym typeface="Wingdings" pitchFamily="2" charset="2"/>
              </a:rPr>
              <a:t> </a:t>
            </a:r>
            <a:r>
              <a:rPr lang="fr-FR" sz="3600" dirty="0" err="1" smtClean="0">
                <a:sym typeface="Wingdings" pitchFamily="2" charset="2"/>
              </a:rPr>
              <a:t>Refactorings</a:t>
            </a:r>
            <a:r>
              <a:rPr lang="fr-FR" sz="3600" dirty="0" smtClean="0">
                <a:sym typeface="Wingdings" pitchFamily="2" charset="2"/>
              </a:rPr>
              <a:t/>
            </a:r>
            <a:br>
              <a:rPr lang="fr-FR" sz="3600" dirty="0" smtClean="0">
                <a:sym typeface="Wingdings" pitchFamily="2" charset="2"/>
              </a:rPr>
            </a:br>
            <a:r>
              <a:rPr lang="fr-FR" sz="3600" dirty="0" smtClean="0">
                <a:sym typeface="Wingdings" pitchFamily="2" charset="2"/>
              </a:rPr>
              <a:t> Développement itératif &amp; incrémental</a:t>
            </a:r>
            <a:br>
              <a:rPr lang="fr-FR" sz="3600" dirty="0" smtClean="0">
                <a:sym typeface="Wingdings" pitchFamily="2" charset="2"/>
              </a:rPr>
            </a:br>
            <a:r>
              <a:rPr lang="fr-FR" sz="3600" dirty="0" smtClean="0">
                <a:sym typeface="Wingdings" pitchFamily="2" charset="2"/>
              </a:rPr>
              <a:t> Agilité</a:t>
            </a:r>
            <a:endParaRPr lang="fr-FR" sz="3600" dirty="0"/>
          </a:p>
        </p:txBody>
      </p:sp>
    </p:spTree>
    <p:extLst>
      <p:ext uri="{BB962C8B-B14F-4D97-AF65-F5344CB8AC3E}">
        <p14:creationId xmlns:p14="http://schemas.microsoft.com/office/powerpoint/2010/main" val="19662101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332656"/>
            <a:ext cx="7772400" cy="1143000"/>
          </a:xfrm>
        </p:spPr>
        <p:txBody>
          <a:bodyPr/>
          <a:lstStyle/>
          <a:p>
            <a:r>
              <a:rPr lang="fr-FR" dirty="0"/>
              <a:t>Pourquoi </a:t>
            </a:r>
            <a:r>
              <a:rPr lang="fr-FR" dirty="0" smtClean="0"/>
              <a:t>le TDD?</a:t>
            </a:r>
            <a:endParaRPr lang="fr-FR" dirty="0"/>
          </a:p>
        </p:txBody>
      </p:sp>
      <p:sp>
        <p:nvSpPr>
          <p:cNvPr id="3" name="Espace réservé du contenu 2"/>
          <p:cNvSpPr>
            <a:spLocks noGrp="1"/>
          </p:cNvSpPr>
          <p:nvPr>
            <p:ph sz="quarter" idx="1"/>
          </p:nvPr>
        </p:nvSpPr>
        <p:spPr>
          <a:xfrm>
            <a:off x="457200" y="1219200"/>
            <a:ext cx="8435280" cy="4937760"/>
          </a:xfrm>
        </p:spPr>
        <p:txBody>
          <a:bodyPr>
            <a:normAutofit/>
          </a:bodyPr>
          <a:lstStyle/>
          <a:p>
            <a:r>
              <a:rPr lang="fr-FR" sz="3600" dirty="0" smtClean="0"/>
              <a:t>Documentation du code</a:t>
            </a:r>
            <a:br>
              <a:rPr lang="fr-FR" sz="3600" dirty="0" smtClean="0"/>
            </a:br>
            <a:r>
              <a:rPr lang="fr-FR" sz="3600" dirty="0" smtClean="0">
                <a:sym typeface="Wingdings" pitchFamily="2" charset="2"/>
              </a:rPr>
              <a:t> Aide à comprendre l'</a:t>
            </a:r>
            <a:r>
              <a:rPr lang="fr-FR" sz="3600" b="1" dirty="0" smtClean="0">
                <a:sym typeface="Wingdings" pitchFamily="2" charset="2"/>
              </a:rPr>
              <a:t>usage</a:t>
            </a:r>
            <a:r>
              <a:rPr lang="fr-FR" sz="3600" dirty="0" smtClean="0">
                <a:sym typeface="Wingdings" pitchFamily="2" charset="2"/>
              </a:rPr>
              <a:t> de la classe</a:t>
            </a:r>
            <a:br>
              <a:rPr lang="fr-FR" sz="3600" dirty="0" smtClean="0">
                <a:sym typeface="Wingdings" pitchFamily="2" charset="2"/>
              </a:rPr>
            </a:br>
            <a:r>
              <a:rPr lang="fr-FR" sz="3600" dirty="0" smtClean="0">
                <a:sym typeface="Wingdings" pitchFamily="2" charset="2"/>
              </a:rPr>
              <a:t> Aide à comprendre </a:t>
            </a:r>
            <a:r>
              <a:rPr lang="fr-FR" sz="3600" b="1" dirty="0" smtClean="0">
                <a:sym typeface="Wingdings" pitchFamily="2" charset="2"/>
              </a:rPr>
              <a:t>ce que fait </a:t>
            </a:r>
            <a:r>
              <a:rPr lang="fr-FR" sz="3600" dirty="0" smtClean="0">
                <a:sym typeface="Wingdings" pitchFamily="2" charset="2"/>
              </a:rPr>
              <a:t>le code</a:t>
            </a:r>
            <a:endParaRPr lang="fr-FR" sz="3600" dirty="0"/>
          </a:p>
        </p:txBody>
      </p:sp>
    </p:spTree>
    <p:extLst>
      <p:ext uri="{BB962C8B-B14F-4D97-AF65-F5344CB8AC3E}">
        <p14:creationId xmlns:p14="http://schemas.microsoft.com/office/powerpoint/2010/main" val="7359070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260648"/>
            <a:ext cx="7772400" cy="1143000"/>
          </a:xfrm>
        </p:spPr>
        <p:txBody>
          <a:bodyPr/>
          <a:lstStyle/>
          <a:p>
            <a:r>
              <a:rPr lang="fr-FR" dirty="0" smtClean="0"/>
              <a:t>Mise en pratique ?</a:t>
            </a:r>
            <a:endParaRPr lang="fr-FR" dirty="0"/>
          </a:p>
        </p:txBody>
      </p:sp>
      <p:sp>
        <p:nvSpPr>
          <p:cNvPr id="3" name="Espace réservé du contenu 2"/>
          <p:cNvSpPr>
            <a:spLocks noGrp="1"/>
          </p:cNvSpPr>
          <p:nvPr>
            <p:ph sz="quarter" idx="1"/>
          </p:nvPr>
        </p:nvSpPr>
        <p:spPr>
          <a:xfrm>
            <a:off x="457200" y="1219200"/>
            <a:ext cx="8507288" cy="5306144"/>
          </a:xfrm>
        </p:spPr>
        <p:txBody>
          <a:bodyPr>
            <a:normAutofit lnSpcReduction="10000"/>
          </a:bodyPr>
          <a:lstStyle/>
          <a:p>
            <a:r>
              <a:rPr lang="fr-FR" sz="3600" dirty="0" smtClean="0">
                <a:cs typeface="Times New Roman" pitchFamily="18" charset="0"/>
              </a:rPr>
              <a:t>Un bon outillage </a:t>
            </a:r>
            <a:r>
              <a:rPr lang="fr-FR" sz="2000" i="1" dirty="0" smtClean="0">
                <a:cs typeface="Times New Roman" pitchFamily="18" charset="0"/>
              </a:rPr>
              <a:t>(</a:t>
            </a:r>
            <a:r>
              <a:rPr lang="fr-FR" sz="2000" i="1" dirty="0" err="1" smtClean="0">
                <a:cs typeface="Times New Roman" pitchFamily="18" charset="0"/>
              </a:rPr>
              <a:t>dispo</a:t>
            </a:r>
            <a:r>
              <a:rPr lang="fr-FR" sz="2000" i="1" dirty="0" smtClean="0">
                <a:cs typeface="Times New Roman" pitchFamily="18" charset="0"/>
              </a:rPr>
              <a:t> pour tous les langages)</a:t>
            </a:r>
            <a:endParaRPr lang="fr-FR" sz="3600" i="1" dirty="0" smtClean="0">
              <a:cs typeface="Times New Roman" pitchFamily="18" charset="0"/>
            </a:endParaRPr>
          </a:p>
          <a:p>
            <a:r>
              <a:rPr lang="fr-FR" sz="3600" dirty="0" smtClean="0">
                <a:cs typeface="Times New Roman" pitchFamily="18" charset="0"/>
              </a:rPr>
              <a:t>Principes de conception :</a:t>
            </a:r>
          </a:p>
          <a:p>
            <a:pPr lvl="1"/>
            <a:r>
              <a:rPr lang="fr-FR" sz="3300" dirty="0" smtClean="0"/>
              <a:t>Architecture évolutive </a:t>
            </a:r>
            <a:r>
              <a:rPr lang="fr-FR" sz="1700" i="1" dirty="0"/>
              <a:t>("architecture agile")</a:t>
            </a:r>
          </a:p>
          <a:p>
            <a:pPr lvl="1"/>
            <a:r>
              <a:rPr lang="fr-FR" sz="3300" dirty="0" smtClean="0"/>
              <a:t>Patrons de conceptions</a:t>
            </a:r>
          </a:p>
          <a:p>
            <a:pPr lvl="1"/>
            <a:r>
              <a:rPr lang="fr-FR" sz="3300" dirty="0" smtClean="0"/>
              <a:t>Code </a:t>
            </a:r>
            <a:r>
              <a:rPr lang="fr-FR" sz="3300" dirty="0"/>
              <a:t>testable</a:t>
            </a:r>
            <a:endParaRPr lang="fr-FR" sz="1700" i="1" dirty="0"/>
          </a:p>
          <a:p>
            <a:pPr lvl="1"/>
            <a:r>
              <a:rPr lang="fr-FR" sz="3300" dirty="0" smtClean="0">
                <a:latin typeface="Times New Roman" pitchFamily="18" charset="0"/>
                <a:cs typeface="Times New Roman" pitchFamily="18" charset="0"/>
              </a:rPr>
              <a:t>1</a:t>
            </a:r>
            <a:r>
              <a:rPr lang="fr-FR" sz="3300" dirty="0" smtClean="0"/>
              <a:t> </a:t>
            </a:r>
            <a:r>
              <a:rPr lang="fr-FR" sz="3300" dirty="0"/>
              <a:t>classe = </a:t>
            </a:r>
            <a:r>
              <a:rPr lang="fr-FR" sz="3300" dirty="0">
                <a:latin typeface="Times New Roman" pitchFamily="18" charset="0"/>
                <a:cs typeface="Times New Roman" pitchFamily="18" charset="0"/>
              </a:rPr>
              <a:t>1</a:t>
            </a:r>
            <a:r>
              <a:rPr lang="fr-FR" sz="3300" dirty="0"/>
              <a:t> rôle </a:t>
            </a:r>
            <a:r>
              <a:rPr lang="fr-FR" sz="1700" i="1" dirty="0"/>
              <a:t>("SRP")</a:t>
            </a:r>
          </a:p>
          <a:p>
            <a:pPr lvl="1"/>
            <a:r>
              <a:rPr lang="fr-FR" sz="3300" dirty="0" smtClean="0"/>
              <a:t>Injection de dépendance</a:t>
            </a:r>
          </a:p>
          <a:p>
            <a:pPr lvl="1"/>
            <a:r>
              <a:rPr lang="fr-FR" sz="3300" i="1" dirty="0" smtClean="0"/>
              <a:t>…</a:t>
            </a:r>
            <a:endParaRPr lang="fr-FR" sz="1700" i="1" dirty="0"/>
          </a:p>
          <a:p>
            <a:r>
              <a:rPr lang="fr-FR" sz="3600" dirty="0" smtClean="0"/>
              <a:t>Utilisation de </a:t>
            </a:r>
            <a:r>
              <a:rPr lang="fr-FR" sz="3600" dirty="0" err="1" smtClean="0"/>
              <a:t>mocks</a:t>
            </a:r>
            <a:r>
              <a:rPr lang="fr-FR" sz="3600" dirty="0" smtClean="0"/>
              <a:t> ou stubs</a:t>
            </a:r>
            <a:endParaRPr lang="fr-FR" sz="2000" i="1" dirty="0" smtClean="0"/>
          </a:p>
          <a:p>
            <a:endParaRPr lang="fr-FR" sz="3600" dirty="0"/>
          </a:p>
        </p:txBody>
      </p:sp>
    </p:spTree>
    <p:extLst>
      <p:ext uri="{BB962C8B-B14F-4D97-AF65-F5344CB8AC3E}">
        <p14:creationId xmlns:p14="http://schemas.microsoft.com/office/powerpoint/2010/main" val="1401721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215776" y="275692"/>
            <a:ext cx="8811049" cy="2056971"/>
          </a:xfrm>
        </p:spPr>
        <p:txBody>
          <a:bodyPr lIns="0" tIns="0" rIns="0" bIns="0" anchor="t"/>
          <a:lstStyle/>
          <a:p>
            <a:pPr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4300">
                <a:solidFill>
                  <a:srgbClr val="333333"/>
                </a:solidFill>
                <a:latin typeface="Arial" charset="0"/>
              </a:rPr>
              <a:t>Agile Acceptance Test-Driven Development</a:t>
            </a:r>
          </a:p>
        </p:txBody>
      </p:sp>
      <p:sp>
        <p:nvSpPr>
          <p:cNvPr id="20483" name="Rectangle 2"/>
          <p:cNvSpPr>
            <a:spLocks noGrp="1" noChangeArrowheads="1"/>
          </p:cNvSpPr>
          <p:nvPr>
            <p:ph type="body" idx="1"/>
          </p:nvPr>
        </p:nvSpPr>
        <p:spPr>
          <a:xfrm>
            <a:off x="222920" y="1645577"/>
            <a:ext cx="8699589" cy="4936731"/>
          </a:xfrm>
        </p:spPr>
        <p:txBody>
          <a:bodyPr lIns="0" tIns="0" rIns="0" bIns="0"/>
          <a:lstStyle/>
          <a:p>
            <a:pPr marL="0" indent="0" algn="ctr"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endParaRPr lang="en-GB" altLang="fr-FR" sz="4000">
              <a:solidFill>
                <a:srgbClr val="FF0000"/>
              </a:solidFill>
              <a:latin typeface="Arial" charset="0"/>
            </a:endParaRPr>
          </a:p>
          <a:p>
            <a:pPr marL="0" indent="0" algn="ctr"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r>
              <a:rPr lang="en-GB" altLang="fr-FR" sz="4000">
                <a:solidFill>
                  <a:srgbClr val="FF0000"/>
                </a:solidFill>
                <a:latin typeface="Arial" charset="0"/>
              </a:rPr>
              <a:t>&lt;=&gt;</a:t>
            </a:r>
          </a:p>
          <a:p>
            <a:pPr marL="0" indent="0"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r>
              <a:rPr lang="en-GB" altLang="fr-FR" sz="4000">
                <a:solidFill>
                  <a:srgbClr val="FF0000"/>
                </a:solidFill>
                <a:latin typeface="Arial" charset="0"/>
              </a:rPr>
              <a:t/>
            </a:r>
            <a:br>
              <a:rPr lang="en-GB" altLang="fr-FR" sz="4000">
                <a:solidFill>
                  <a:srgbClr val="FF0000"/>
                </a:solidFill>
                <a:latin typeface="Arial" charset="0"/>
              </a:rPr>
            </a:br>
            <a:r>
              <a:rPr lang="en-GB" altLang="fr-FR" sz="4000">
                <a:solidFill>
                  <a:srgbClr val="FF0000"/>
                </a:solidFill>
                <a:latin typeface="Arial" charset="0"/>
              </a:rPr>
              <a:t> Requirements As Executable Tests</a:t>
            </a:r>
          </a:p>
        </p:txBody>
      </p:sp>
    </p:spTree>
    <p:extLst>
      <p:ext uri="{BB962C8B-B14F-4D97-AF65-F5344CB8AC3E}">
        <p14:creationId xmlns:p14="http://schemas.microsoft.com/office/powerpoint/2010/main" val="29634160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74263"/>
            <a:ext cx="9159718" cy="6089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35452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8046037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026" name="Picture 2" descr="http://upload.wikimedia.org/wikipedia/commons/8/82/Airbus_A380_blue_sk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218368"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489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188640"/>
            <a:ext cx="7772400" cy="1143000"/>
          </a:xfrm>
        </p:spPr>
        <p:txBody>
          <a:bodyPr/>
          <a:lstStyle/>
          <a:p>
            <a:r>
              <a:rPr lang="fr-FR" dirty="0" smtClean="0"/>
              <a:t>Mise en pratique ?</a:t>
            </a:r>
            <a:endParaRPr lang="fr-FR" dirty="0"/>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600" dirty="0" smtClean="0">
                <a:cs typeface="Times New Roman" pitchFamily="18" charset="0"/>
              </a:rPr>
              <a:t>Erreurs / Pièges :</a:t>
            </a:r>
          </a:p>
          <a:p>
            <a:pPr lvl="1"/>
            <a:r>
              <a:rPr lang="fr-FR" sz="3200" dirty="0" smtClean="0">
                <a:cs typeface="Times New Roman" pitchFamily="18" charset="0"/>
              </a:rPr>
              <a:t>Ne pas suivre le cycle</a:t>
            </a:r>
          </a:p>
          <a:p>
            <a:pPr lvl="1"/>
            <a:r>
              <a:rPr lang="fr-FR" sz="3200" dirty="0" smtClean="0">
                <a:cs typeface="Times New Roman" pitchFamily="18" charset="0"/>
              </a:rPr>
              <a:t>Tests trop gros, trop complexes, inutiles, sous forme de scénarios, trop longs à exécuter</a:t>
            </a:r>
          </a:p>
          <a:p>
            <a:pPr lvl="1"/>
            <a:r>
              <a:rPr lang="fr-FR" sz="3200" dirty="0" smtClean="0">
                <a:cs typeface="Times New Roman" pitchFamily="18" charset="0"/>
              </a:rPr>
              <a:t>Code non lisible (</a:t>
            </a:r>
            <a:r>
              <a:rPr lang="fr-FR" sz="3200" dirty="0">
                <a:cs typeface="Times New Roman" pitchFamily="18" charset="0"/>
              </a:rPr>
              <a:t>test et </a:t>
            </a:r>
            <a:r>
              <a:rPr lang="fr-FR" sz="3200" dirty="0" err="1">
                <a:cs typeface="Times New Roman" pitchFamily="18" charset="0"/>
              </a:rPr>
              <a:t>prod</a:t>
            </a:r>
            <a:r>
              <a:rPr lang="fr-FR" sz="3200" dirty="0">
                <a:cs typeface="Times New Roman" pitchFamily="18" charset="0"/>
              </a:rPr>
              <a:t>) </a:t>
            </a:r>
            <a:endParaRPr lang="fr-FR" sz="3200" dirty="0" smtClean="0">
              <a:cs typeface="Times New Roman" pitchFamily="18" charset="0"/>
            </a:endParaRPr>
          </a:p>
          <a:p>
            <a:pPr lvl="1"/>
            <a:r>
              <a:rPr lang="fr-FR" sz="3200" dirty="0" smtClean="0">
                <a:cs typeface="Times New Roman" pitchFamily="18" charset="0"/>
              </a:rPr>
              <a:t>Démarche non collective de l'équipe</a:t>
            </a:r>
          </a:p>
          <a:p>
            <a:pPr lvl="1"/>
            <a:r>
              <a:rPr lang="fr-FR" sz="3200" dirty="0">
                <a:cs typeface="Times New Roman" pitchFamily="18" charset="0"/>
              </a:rPr>
              <a:t>Mauvais entretien collectif </a:t>
            </a:r>
            <a:r>
              <a:rPr lang="fr-FR" sz="3200" dirty="0" smtClean="0">
                <a:cs typeface="Times New Roman" pitchFamily="18" charset="0"/>
              </a:rPr>
              <a:t>des tests</a:t>
            </a:r>
            <a:endParaRPr lang="fr-FR" sz="3200" dirty="0">
              <a:cs typeface="Times New Roman" pitchFamily="18" charset="0"/>
            </a:endParaRPr>
          </a:p>
          <a:p>
            <a:pPr lvl="1"/>
            <a:r>
              <a:rPr lang="fr-FR" sz="3200" dirty="0">
                <a:cs typeface="Times New Roman" pitchFamily="18" charset="0"/>
              </a:rPr>
              <a:t>Manque de vision globale de l’architecture</a:t>
            </a:r>
          </a:p>
          <a:p>
            <a:pPr lvl="1"/>
            <a:endParaRPr lang="fr-FR" sz="3300" dirty="0" smtClean="0">
              <a:cs typeface="Times New Roman" pitchFamily="18" charset="0"/>
            </a:endParaRPr>
          </a:p>
        </p:txBody>
      </p:sp>
    </p:spTree>
    <p:extLst>
      <p:ext uri="{BB962C8B-B14F-4D97-AF65-F5344CB8AC3E}">
        <p14:creationId xmlns:p14="http://schemas.microsoft.com/office/powerpoint/2010/main" val="3506767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2437754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3134228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229295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160645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1772571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C’est quoi un bon test ?</a:t>
            </a:r>
            <a:endParaRPr lang="fr-FR" dirty="0"/>
          </a:p>
        </p:txBody>
      </p:sp>
      <p:sp>
        <p:nvSpPr>
          <p:cNvPr id="3" name="Espace réservé du contenu 2"/>
          <p:cNvSpPr>
            <a:spLocks noGrp="1"/>
          </p:cNvSpPr>
          <p:nvPr>
            <p:ph idx="1"/>
          </p:nvPr>
        </p:nvSpPr>
        <p:spPr/>
        <p:txBody>
          <a:bodyPr/>
          <a:lstStyle/>
          <a:p>
            <a:r>
              <a:rPr lang="fr-FR" dirty="0" smtClean="0"/>
              <a:t>Complet</a:t>
            </a:r>
          </a:p>
          <a:p>
            <a:r>
              <a:rPr lang="fr-FR" dirty="0" smtClean="0"/>
              <a:t>Répétable</a:t>
            </a:r>
          </a:p>
          <a:p>
            <a:r>
              <a:rPr lang="fr-FR" dirty="0" smtClean="0"/>
              <a:t>Automatique</a:t>
            </a:r>
          </a:p>
          <a:p>
            <a:r>
              <a:rPr lang="fr-FR" dirty="0" smtClean="0"/>
              <a:t>Clair</a:t>
            </a:r>
          </a:p>
          <a:p>
            <a:r>
              <a:rPr lang="fr-FR" dirty="0" smtClean="0"/>
              <a:t>En plus un test unitaire est</a:t>
            </a:r>
          </a:p>
          <a:p>
            <a:pPr lvl="1"/>
            <a:r>
              <a:rPr lang="fr-FR" dirty="0" smtClean="0"/>
              <a:t>Petit</a:t>
            </a:r>
          </a:p>
          <a:p>
            <a:pPr lvl="1"/>
            <a:r>
              <a:rPr lang="fr-FR" dirty="0" smtClean="0"/>
              <a:t>Isolé</a:t>
            </a:r>
          </a:p>
          <a:p>
            <a:pPr lvl="1"/>
            <a:endParaRPr lang="fr-FR" dirty="0" smtClean="0"/>
          </a:p>
        </p:txBody>
      </p:sp>
    </p:spTree>
    <p:extLst>
      <p:ext uri="{BB962C8B-B14F-4D97-AF65-F5344CB8AC3E}">
        <p14:creationId xmlns:p14="http://schemas.microsoft.com/office/powerpoint/2010/main" val="36683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1475656" y="116632"/>
            <a:ext cx="8691015" cy="817075"/>
          </a:xfrm>
        </p:spPr>
        <p:txBody>
          <a:bodyPr lIns="0" tIns="0" rIns="0" bIns="0" anchor="t"/>
          <a:lstStyle/>
          <a:p>
            <a:pPr algn="l" eaLnBrk="1" hangingPunct="1">
              <a:lnSpc>
                <a:spcPct val="95000"/>
              </a:lnSpc>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4300" dirty="0">
                <a:latin typeface="Arial" charset="0"/>
              </a:rPr>
              <a:t>A quoi </a:t>
            </a:r>
            <a:r>
              <a:rPr lang="en-GB" altLang="fr-FR" sz="4300" dirty="0" err="1">
                <a:latin typeface="Arial" charset="0"/>
              </a:rPr>
              <a:t>cela</a:t>
            </a:r>
            <a:r>
              <a:rPr lang="en-GB" altLang="fr-FR" sz="4300" dirty="0">
                <a:latin typeface="Arial" charset="0"/>
              </a:rPr>
              <a:t> </a:t>
            </a:r>
            <a:r>
              <a:rPr lang="en-GB" altLang="fr-FR" sz="4300" dirty="0" err="1">
                <a:latin typeface="Arial" charset="0"/>
              </a:rPr>
              <a:t>ressemble</a:t>
            </a:r>
            <a:r>
              <a:rPr lang="en-GB" altLang="fr-FR" sz="4300" dirty="0">
                <a:latin typeface="Arial" charset="0"/>
              </a:rPr>
              <a:t>?</a:t>
            </a:r>
          </a:p>
        </p:txBody>
      </p:sp>
      <p:sp>
        <p:nvSpPr>
          <p:cNvPr id="21507" name="Rectangle 2"/>
          <p:cNvSpPr>
            <a:spLocks noGrp="1" noChangeArrowheads="1"/>
          </p:cNvSpPr>
          <p:nvPr>
            <p:ph type="body" idx="1"/>
          </p:nvPr>
        </p:nvSpPr>
        <p:spPr>
          <a:xfrm>
            <a:off x="222920" y="1188473"/>
            <a:ext cx="4124017" cy="4933874"/>
          </a:xfrm>
        </p:spPr>
        <p:txBody>
          <a:bodyPr lIns="0" tIns="0" rIns="0" bIns="0"/>
          <a:lstStyle/>
          <a:p>
            <a:pPr marL="0" indent="0" eaLnBrk="1" hangingPunct="1">
              <a:lnSpc>
                <a:spcPct val="95000"/>
              </a:lnSpc>
              <a:spcBef>
                <a:spcPct val="0"/>
              </a:spcBef>
              <a:buClr>
                <a:srgbClr val="333333"/>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Lst>
            </a:pPr>
            <a:r>
              <a:rPr lang="en-GB" altLang="fr-FR" sz="2400">
                <a:solidFill>
                  <a:srgbClr val="333333"/>
                </a:solidFill>
                <a:latin typeface="Arial" charset="0"/>
              </a:rPr>
              <a:t>Acceptance GUI</a:t>
            </a:r>
          </a:p>
        </p:txBody>
      </p:sp>
      <p:sp>
        <p:nvSpPr>
          <p:cNvPr id="21508" name="Rectangle 3"/>
          <p:cNvSpPr>
            <a:spLocks noGrp="1" noChangeArrowheads="1"/>
          </p:cNvSpPr>
          <p:nvPr>
            <p:ph type="body" idx="2"/>
          </p:nvPr>
        </p:nvSpPr>
        <p:spPr>
          <a:xfrm>
            <a:off x="4795634" y="1188473"/>
            <a:ext cx="4124017" cy="4933874"/>
          </a:xfrm>
        </p:spPr>
        <p:txBody>
          <a:bodyPr lIns="0" tIns="0" rIns="0" bIns="0"/>
          <a:lstStyle/>
          <a:p>
            <a:pPr marL="0" indent="0" eaLnBrk="1" hangingPunct="1">
              <a:lnSpc>
                <a:spcPct val="95000"/>
              </a:lnSpc>
              <a:spcBef>
                <a:spcPct val="0"/>
              </a:spcBef>
              <a:buClr>
                <a:srgbClr val="333333"/>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Lst>
            </a:pPr>
            <a:r>
              <a:rPr lang="en-GB" altLang="fr-FR" sz="2400">
                <a:solidFill>
                  <a:srgbClr val="333333"/>
                </a:solidFill>
                <a:latin typeface="Arial" charset="0"/>
              </a:rPr>
              <a:t>« Technical » Unit Test</a:t>
            </a:r>
          </a:p>
        </p:txBody>
      </p:sp>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09" y="1919840"/>
            <a:ext cx="4355510" cy="42282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715" y="2011261"/>
            <a:ext cx="4375516" cy="42310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27256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200" dirty="0" smtClean="0">
                <a:cs typeface="Times New Roman" pitchFamily="18" charset="0"/>
              </a:rPr>
              <a:t>C'est une </a:t>
            </a:r>
            <a:r>
              <a:rPr lang="fr-FR" sz="3200" b="1" dirty="0" smtClean="0">
                <a:cs typeface="Times New Roman" pitchFamily="18" charset="0"/>
              </a:rPr>
              <a:t>méthode de développement</a:t>
            </a:r>
            <a:r>
              <a:rPr lang="fr-FR" sz="3600" dirty="0" smtClean="0">
                <a:cs typeface="Times New Roman" pitchFamily="18" charset="0"/>
              </a:rPr>
              <a:t/>
            </a:r>
            <a:br>
              <a:rPr lang="fr-FR" sz="3600" dirty="0" smtClean="0">
                <a:cs typeface="Times New Roman" pitchFamily="18" charset="0"/>
              </a:rPr>
            </a:br>
            <a:r>
              <a:rPr lang="fr-FR" sz="2800" dirty="0" smtClean="0">
                <a:cs typeface="Times New Roman" pitchFamily="18" charset="0"/>
              </a:rPr>
              <a:t>et non une "méthode de tests"</a:t>
            </a:r>
          </a:p>
          <a:p>
            <a:endParaRPr lang="fr-FR" sz="3300" dirty="0" smtClean="0">
              <a:cs typeface="Times New Roman" pitchFamily="18" charset="0"/>
            </a:endParaRPr>
          </a:p>
          <a:p>
            <a:pPr marL="0" indent="0" algn="ctr">
              <a:buNone/>
            </a:pPr>
            <a:r>
              <a:rPr lang="fr-FR" sz="4000" b="1" i="1" dirty="0" smtClean="0">
                <a:solidFill>
                  <a:srgbClr val="00B050"/>
                </a:solidFill>
                <a:cs typeface="Times New Roman" pitchFamily="18" charset="0"/>
              </a:rPr>
              <a:t>"On ne fait plus des tests"</a:t>
            </a:r>
          </a:p>
          <a:p>
            <a:pPr marL="0" indent="0" algn="ctr">
              <a:buNone/>
            </a:pPr>
            <a:endParaRPr lang="fr-FR" sz="4000" b="1" i="1" dirty="0">
              <a:solidFill>
                <a:srgbClr val="00B050"/>
              </a:solidFill>
              <a:cs typeface="Times New Roman" pitchFamily="18" charset="0"/>
            </a:endParaRPr>
          </a:p>
          <a:p>
            <a:pPr marL="0" indent="0" algn="ctr">
              <a:buNone/>
            </a:pPr>
            <a:r>
              <a:rPr lang="fr-FR" sz="4000" b="1" i="1" dirty="0" smtClean="0">
                <a:solidFill>
                  <a:srgbClr val="00B050"/>
                </a:solidFill>
                <a:cs typeface="Times New Roman" pitchFamily="18" charset="0"/>
              </a:rPr>
              <a:t>"Finalement, le TDD, c'est coder </a:t>
            </a:r>
          </a:p>
          <a:p>
            <a:pPr marL="0" indent="0" algn="ctr">
              <a:buNone/>
            </a:pPr>
            <a:r>
              <a:rPr lang="fr-FR" sz="4000" b="1" i="1" dirty="0" smtClean="0">
                <a:solidFill>
                  <a:srgbClr val="00B050"/>
                </a:solidFill>
                <a:cs typeface="Times New Roman" pitchFamily="18" charset="0"/>
              </a:rPr>
              <a:t>…à l'endroit !"</a:t>
            </a:r>
            <a:endParaRPr lang="fr-FR" sz="4000" b="1" i="1" dirty="0">
              <a:solidFill>
                <a:srgbClr val="00B050"/>
              </a:solidFill>
              <a:cs typeface="Times New Roman" pitchFamily="18" charset="0"/>
            </a:endParaRPr>
          </a:p>
          <a:p>
            <a:endParaRPr lang="fr-FR" sz="3300" dirty="0" smtClean="0">
              <a:cs typeface="Times New Roman" pitchFamily="18" charset="0"/>
            </a:endParaRPr>
          </a:p>
        </p:txBody>
      </p:sp>
    </p:spTree>
    <p:extLst>
      <p:ext uri="{BB962C8B-B14F-4D97-AF65-F5344CB8AC3E}">
        <p14:creationId xmlns:p14="http://schemas.microsoft.com/office/powerpoint/2010/main" val="3947554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1385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L’un a fait </a:t>
            </a:r>
            <a:r>
              <a:rPr lang="fr-FR" smtClean="0"/>
              <a:t>du </a:t>
            </a:r>
            <a:r>
              <a:rPr lang="fr-FR" smtClean="0"/>
              <a:t>test, </a:t>
            </a:r>
            <a:r>
              <a:rPr lang="fr-FR" smtClean="0"/>
              <a:t>pas </a:t>
            </a:r>
            <a:r>
              <a:rPr lang="fr-FR" dirty="0" smtClean="0"/>
              <a:t>l’autre</a:t>
            </a:r>
            <a:endParaRPr lang="fr-FR" dirty="0"/>
          </a:p>
        </p:txBody>
      </p:sp>
      <p:sp>
        <p:nvSpPr>
          <p:cNvPr id="3" name="Espace réservé du contenu 2"/>
          <p:cNvSpPr>
            <a:spLocks noGrp="1"/>
          </p:cNvSpPr>
          <p:nvPr>
            <p:ph idx="1"/>
          </p:nvPr>
        </p:nvSpPr>
        <p:spPr/>
        <p:txBody>
          <a:bodyPr/>
          <a:lstStyle/>
          <a:p>
            <a:endParaRPr lang="fr-FR" dirty="0"/>
          </a:p>
        </p:txBody>
      </p:sp>
      <p:pic>
        <p:nvPicPr>
          <p:cNvPr id="34820" name="Picture 4" descr="http://itmoldova.com/wp-content/uploads/2011/03/12997576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3877059"/>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txBox="1">
            <a:spLocks/>
          </p:cNvSpPr>
          <p:nvPr/>
        </p:nvSpPr>
        <p:spPr bwMode="auto">
          <a:xfrm>
            <a:off x="685800" y="528983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a:lstStyle>
          <a:p>
            <a:r>
              <a:rPr lang="fr-FR" kern="0" dirty="0" smtClean="0"/>
              <a:t>Ca ne les a pas empêcher de réussir</a:t>
            </a:r>
            <a:endParaRPr lang="fr-FR" kern="0" dirty="0"/>
          </a:p>
        </p:txBody>
      </p:sp>
    </p:spTree>
    <p:extLst>
      <p:ext uri="{BB962C8B-B14F-4D97-AF65-F5344CB8AC3E}">
        <p14:creationId xmlns:p14="http://schemas.microsoft.com/office/powerpoint/2010/main" val="177625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763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a:t>
            </a:r>
            <a:r>
              <a:rPr lang="fr-FR" dirty="0" smtClean="0"/>
              <a:t>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111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593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1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998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4264</TotalTime>
  <Words>651</Words>
  <Application>Microsoft Office PowerPoint</Application>
  <PresentationFormat>Affichage à l'écran (4:3)</PresentationFormat>
  <Paragraphs>127</Paragraphs>
  <Slides>40</Slides>
  <Notes>6</Notes>
  <HiddenSlides>0</HiddenSlides>
  <MMClips>0</MMClips>
  <ScaleCrop>false</ScaleCrop>
  <HeadingPairs>
    <vt:vector size="4" baseType="variant">
      <vt:variant>
        <vt:lpstr>Thème</vt:lpstr>
      </vt:variant>
      <vt:variant>
        <vt:i4>1</vt:i4>
      </vt:variant>
      <vt:variant>
        <vt:lpstr>Titres des diapositives</vt:lpstr>
      </vt:variant>
      <vt:variant>
        <vt:i4>40</vt:i4>
      </vt:variant>
    </vt:vector>
  </HeadingPairs>
  <TitlesOfParts>
    <vt:vector size="41" baseType="lpstr">
      <vt:lpstr>cvc</vt:lpstr>
      <vt:lpstr>Test Driven Development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Qu'on est prêt à travailler 24h</vt:lpstr>
      <vt:lpstr>Sans stress</vt:lpstr>
      <vt:lpstr>L’équipement nécessaire</vt:lpstr>
      <vt:lpstr>Et qu’il fait mauvais dehors</vt:lpstr>
      <vt:lpstr>Développement logiciel Agile</vt:lpstr>
      <vt:lpstr>Présentation PowerPoint</vt:lpstr>
      <vt:lpstr>Développements pilotés par les tests</vt:lpstr>
      <vt:lpstr>C'est quoi TDD ?</vt:lpstr>
      <vt:lpstr>Présentation PowerPoint</vt:lpstr>
      <vt:lpstr>Pourquoi le TDD ?</vt:lpstr>
      <vt:lpstr>Pourquoi le TDD ?</vt:lpstr>
      <vt:lpstr>Pourquoi le TDD ?</vt:lpstr>
      <vt:lpstr>Pourquoi le TDD ?</vt:lpstr>
      <vt:lpstr>Le cycle RGR</vt:lpstr>
      <vt:lpstr>Pourquoi le TDD?</vt:lpstr>
      <vt:lpstr>Pourquoi le TDD?</vt:lpstr>
      <vt:lpstr>Mise en pratique ?</vt:lpstr>
      <vt:lpstr>Agile Acceptance Test-Driven Development</vt:lpstr>
      <vt:lpstr>Présentation PowerPoint</vt:lpstr>
      <vt:lpstr>Présentation PowerPoint</vt:lpstr>
      <vt:lpstr>Mise en pratique ?</vt:lpstr>
      <vt:lpstr>Y’a quoi comme test ?</vt:lpstr>
      <vt:lpstr>Test fonctionnel et de validation</vt:lpstr>
      <vt:lpstr>Les différents tests fonctionnels</vt:lpstr>
      <vt:lpstr>Test d’intégration</vt:lpstr>
      <vt:lpstr>Test Unitaire</vt:lpstr>
      <vt:lpstr>C’est quoi un bon test ?</vt:lpstr>
      <vt:lpstr>A quoi cela ressemble?</vt:lpstr>
      <vt:lpstr>Conclusion</vt:lpstr>
      <vt:lpstr>L’un a fait du test, pas l’autre</vt:lpstr>
    </vt:vector>
  </TitlesOfParts>
  <Company>jkhjkjkh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192</cp:revision>
  <dcterms:created xsi:type="dcterms:W3CDTF">2000-04-10T19:33:12Z</dcterms:created>
  <dcterms:modified xsi:type="dcterms:W3CDTF">2015-02-26T21:50:26Z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